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64" r:id="rId4"/>
    <p:sldId id="260" r:id="rId5"/>
    <p:sldId id="262" r:id="rId6"/>
    <p:sldId id="266" r:id="rId7"/>
    <p:sldId id="269" r:id="rId8"/>
    <p:sldId id="268" r:id="rId9"/>
    <p:sldId id="27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43"/>
    <p:restoredTop sz="94697"/>
  </p:normalViewPr>
  <p:slideViewPr>
    <p:cSldViewPr snapToGrid="0" snapToObjects="1">
      <p:cViewPr varScale="1">
        <p:scale>
          <a:sx n="115" d="100"/>
          <a:sy n="115" d="100"/>
        </p:scale>
        <p:origin x="4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7A84B-9D29-924A-BB95-9650BC323056}" type="datetimeFigureOut">
              <a:t>8/12/21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0315-E98F-204E-B244-D481D75E386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276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7A84B-9D29-924A-BB95-9650BC323056}" type="datetimeFigureOut">
              <a:t>8/12/21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0315-E98F-204E-B244-D481D75E386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49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7A84B-9D29-924A-BB95-9650BC323056}" type="datetimeFigureOut">
              <a:t>8/12/21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0315-E98F-204E-B244-D481D75E386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615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7A84B-9D29-924A-BB95-9650BC323056}" type="datetimeFigureOut">
              <a:t>8/12/21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0315-E98F-204E-B244-D481D75E386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663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7A84B-9D29-924A-BB95-9650BC323056}" type="datetimeFigureOut">
              <a:t>8/12/21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0315-E98F-204E-B244-D481D75E386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32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7A84B-9D29-924A-BB95-9650BC323056}" type="datetimeFigureOut">
              <a:t>8/12/21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0315-E98F-204E-B244-D481D75E386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03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7A84B-9D29-924A-BB95-9650BC323056}" type="datetimeFigureOut">
              <a:t>8/12/21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0315-E98F-204E-B244-D481D75E386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9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7A84B-9D29-924A-BB95-9650BC323056}" type="datetimeFigureOut">
              <a:t>8/12/21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0315-E98F-204E-B244-D481D75E386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204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7A84B-9D29-924A-BB95-9650BC323056}" type="datetimeFigureOut">
              <a:t>8/12/21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0315-E98F-204E-B244-D481D75E386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597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7A84B-9D29-924A-BB95-9650BC323056}" type="datetimeFigureOut">
              <a:t>8/12/21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0315-E98F-204E-B244-D481D75E386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247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7A84B-9D29-924A-BB95-9650BC323056}" type="datetimeFigureOut">
              <a:t>8/12/21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0315-E98F-204E-B244-D481D75E386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48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7A84B-9D29-924A-BB95-9650BC323056}" type="datetimeFigureOut">
              <a:t>8/12/21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C0315-E98F-204E-B244-D481D75E386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022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A00D3-F3CC-8045-8B77-D8E9E49EEE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6327" y="745176"/>
            <a:ext cx="10939346" cy="1185939"/>
          </a:xfrm>
        </p:spPr>
        <p:txBody>
          <a:bodyPr>
            <a:noAutofit/>
          </a:bodyPr>
          <a:lstStyle/>
          <a:p>
            <a:r>
              <a:rPr lang="en-US" sz="3600" dirty="0"/>
              <a:t>Halaman cover</a:t>
            </a:r>
            <a:br>
              <a:rPr lang="en-US" sz="3600" dirty="0"/>
            </a:br>
            <a:r>
              <a:rPr lang="en-US" sz="3200" b="1" dirty="0"/>
              <a:t>LAPORAN KEMAJUAN </a:t>
            </a:r>
            <a:br>
              <a:rPr lang="en-US" sz="3200" b="1" dirty="0"/>
            </a:br>
            <a:r>
              <a:rPr lang="en-US" sz="3200" b="1" dirty="0"/>
              <a:t>KEGIATAN BERWIRAUSAHA MAHASISWA INDONESIA (KBMI) 2021</a:t>
            </a:r>
            <a:endParaRPr lang="en-US" sz="36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D06327-CE24-1C47-996B-14DF84008D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8644" y="3289610"/>
            <a:ext cx="9809356" cy="2230244"/>
          </a:xfrm>
        </p:spPr>
        <p:txBody>
          <a:bodyPr>
            <a:normAutofit fontScale="55000" lnSpcReduction="20000"/>
          </a:bodyPr>
          <a:lstStyle/>
          <a:p>
            <a:pPr lvl="0" algn="l"/>
            <a:r>
              <a:rPr lang="en-US" dirty="0" err="1">
                <a:solidFill>
                  <a:srgbClr val="0070C0"/>
                </a:solidFill>
              </a:rPr>
              <a:t>Informasi</a:t>
            </a:r>
            <a:r>
              <a:rPr lang="en-US" dirty="0">
                <a:solidFill>
                  <a:srgbClr val="0070C0"/>
                </a:solidFill>
              </a:rPr>
              <a:t> yang </a:t>
            </a:r>
            <a:r>
              <a:rPr lang="en-US" dirty="0" err="1">
                <a:solidFill>
                  <a:srgbClr val="0070C0"/>
                </a:solidFill>
              </a:rPr>
              <a:t>harus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ada</a:t>
            </a:r>
            <a:r>
              <a:rPr lang="en-US" dirty="0">
                <a:solidFill>
                  <a:srgbClr val="0070C0"/>
                </a:solidFill>
              </a:rPr>
              <a:t>:</a:t>
            </a:r>
          </a:p>
          <a:p>
            <a:pPr lvl="0" algn="l"/>
            <a:r>
              <a:rPr lang="en-US" dirty="0"/>
              <a:t>Logo </a:t>
            </a:r>
            <a:r>
              <a:rPr lang="en-US" b="1" dirty="0" err="1"/>
              <a:t>Kemendikbudristek</a:t>
            </a:r>
            <a:r>
              <a:rPr lang="en-US" dirty="0"/>
              <a:t> dan </a:t>
            </a:r>
            <a:r>
              <a:rPr lang="en-US" b="1" dirty="0" err="1"/>
              <a:t>Perguruan</a:t>
            </a:r>
            <a:r>
              <a:rPr lang="en-US" b="1" dirty="0"/>
              <a:t> Tinggi</a:t>
            </a:r>
          </a:p>
          <a:p>
            <a:pPr lvl="0" algn="l"/>
            <a:r>
              <a:rPr lang="en-US" dirty="0"/>
              <a:t>Nama Usaha </a:t>
            </a:r>
          </a:p>
          <a:p>
            <a:pPr lvl="0" algn="l"/>
            <a:r>
              <a:rPr lang="en-ID" dirty="0" err="1"/>
              <a:t>Kategori</a:t>
            </a:r>
            <a:r>
              <a:rPr lang="en-ID" dirty="0"/>
              <a:t> Usaha </a:t>
            </a:r>
          </a:p>
          <a:p>
            <a:pPr lvl="0" algn="l"/>
            <a:r>
              <a:rPr lang="en-US" dirty="0"/>
              <a:t>Nama </a:t>
            </a:r>
            <a:r>
              <a:rPr lang="en-US" dirty="0" err="1"/>
              <a:t>Ketua</a:t>
            </a:r>
            <a:r>
              <a:rPr lang="en-US" dirty="0"/>
              <a:t> dan </a:t>
            </a:r>
            <a:r>
              <a:rPr lang="en-US" dirty="0" err="1"/>
              <a:t>anggota</a:t>
            </a:r>
            <a:r>
              <a:rPr lang="en-US" dirty="0"/>
              <a:t> Tim</a:t>
            </a:r>
          </a:p>
          <a:p>
            <a:pPr algn="l"/>
            <a:r>
              <a:rPr lang="en-US" dirty="0"/>
              <a:t>Nama </a:t>
            </a:r>
            <a:r>
              <a:rPr lang="en-US" dirty="0" err="1"/>
              <a:t>Perguruan</a:t>
            </a:r>
            <a:r>
              <a:rPr lang="en-US" dirty="0"/>
              <a:t> Tinggi</a:t>
            </a:r>
            <a:endParaRPr lang="en-ID" dirty="0"/>
          </a:p>
          <a:p>
            <a:pPr lvl="0" algn="l"/>
            <a:r>
              <a:rPr lang="en-US" dirty="0"/>
              <a:t>Nama </a:t>
            </a:r>
            <a:r>
              <a:rPr lang="en-US" dirty="0" err="1"/>
              <a:t>Dosen</a:t>
            </a:r>
            <a:r>
              <a:rPr lang="en-US" dirty="0"/>
              <a:t> </a:t>
            </a:r>
            <a:r>
              <a:rPr lang="en-US" dirty="0" err="1"/>
              <a:t>pembimbing</a:t>
            </a:r>
            <a:r>
              <a:rPr lang="en-US" dirty="0"/>
              <a:t> </a:t>
            </a:r>
          </a:p>
          <a:p>
            <a:pPr lvl="0" algn="l"/>
            <a:r>
              <a:rPr lang="en-US" dirty="0"/>
              <a:t>Nama </a:t>
            </a:r>
            <a:r>
              <a:rPr lang="en-US" dirty="0" err="1"/>
              <a:t>Dosen</a:t>
            </a:r>
            <a:r>
              <a:rPr lang="en-US" dirty="0"/>
              <a:t> </a:t>
            </a:r>
            <a:r>
              <a:rPr lang="en-US" dirty="0" err="1"/>
              <a:t>pendamping</a:t>
            </a:r>
            <a:r>
              <a:rPr lang="en-US" dirty="0"/>
              <a:t>/PWMI (</a:t>
            </a:r>
            <a:r>
              <a:rPr lang="en-US" dirty="0" err="1"/>
              <a:t>Diisi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PWMI)</a:t>
            </a:r>
          </a:p>
          <a:p>
            <a:pPr lvl="0" algn="l"/>
            <a:endParaRPr lang="en-ID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6461E6-BD5D-6F42-82B2-62D9A6ACAEE9}"/>
              </a:ext>
            </a:extLst>
          </p:cNvPr>
          <p:cNvSpPr txBox="1"/>
          <p:nvPr/>
        </p:nvSpPr>
        <p:spPr>
          <a:xfrm>
            <a:off x="5122163" y="3289610"/>
            <a:ext cx="265266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Note: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rgbClr val="0070C0"/>
                </a:solidFill>
              </a:rPr>
              <a:t>Buat</a:t>
            </a:r>
            <a:r>
              <a:rPr lang="en-US" sz="1200" dirty="0">
                <a:solidFill>
                  <a:srgbClr val="0070C0"/>
                </a:solidFill>
              </a:rPr>
              <a:t> template </a:t>
            </a:r>
            <a:r>
              <a:rPr lang="en-US" sz="1200" dirty="0" err="1">
                <a:solidFill>
                  <a:srgbClr val="0070C0"/>
                </a:solidFill>
              </a:rPr>
              <a:t>atau</a:t>
            </a:r>
            <a:r>
              <a:rPr lang="en-US" sz="1200" dirty="0">
                <a:solidFill>
                  <a:srgbClr val="0070C0"/>
                </a:solidFill>
              </a:rPr>
              <a:t> </a:t>
            </a:r>
            <a:r>
              <a:rPr lang="en-US" sz="1200" dirty="0" err="1">
                <a:solidFill>
                  <a:srgbClr val="0070C0"/>
                </a:solidFill>
              </a:rPr>
              <a:t>desain</a:t>
            </a:r>
            <a:r>
              <a:rPr lang="en-US" sz="1200" dirty="0">
                <a:solidFill>
                  <a:srgbClr val="0070C0"/>
                </a:solidFill>
              </a:rPr>
              <a:t> </a:t>
            </a:r>
            <a:r>
              <a:rPr lang="en-US" sz="1200" dirty="0" err="1">
                <a:solidFill>
                  <a:srgbClr val="0070C0"/>
                </a:solidFill>
              </a:rPr>
              <a:t>semenarik</a:t>
            </a:r>
            <a:r>
              <a:rPr lang="en-US" sz="1200" dirty="0">
                <a:solidFill>
                  <a:srgbClr val="0070C0"/>
                </a:solidFill>
              </a:rPr>
              <a:t> </a:t>
            </a:r>
            <a:r>
              <a:rPr lang="en-US" sz="1200" dirty="0" err="1">
                <a:solidFill>
                  <a:srgbClr val="0070C0"/>
                </a:solidFill>
              </a:rPr>
              <a:t>mungkin</a:t>
            </a:r>
            <a:endParaRPr lang="en-US" sz="1200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rgbClr val="0070C0"/>
                </a:solidFill>
              </a:rPr>
              <a:t>Tambah</a:t>
            </a:r>
            <a:r>
              <a:rPr lang="en-US" sz="1200" dirty="0">
                <a:solidFill>
                  <a:srgbClr val="0070C0"/>
                </a:solidFill>
              </a:rPr>
              <a:t> </a:t>
            </a:r>
            <a:r>
              <a:rPr lang="en-US" sz="1200" dirty="0" err="1">
                <a:solidFill>
                  <a:srgbClr val="0070C0"/>
                </a:solidFill>
              </a:rPr>
              <a:t>foto</a:t>
            </a:r>
            <a:r>
              <a:rPr lang="en-US" sz="1200" dirty="0">
                <a:solidFill>
                  <a:srgbClr val="0070C0"/>
                </a:solidFill>
              </a:rPr>
              <a:t> </a:t>
            </a:r>
            <a:r>
              <a:rPr lang="en-US" sz="1200" dirty="0" err="1">
                <a:solidFill>
                  <a:srgbClr val="0070C0"/>
                </a:solidFill>
              </a:rPr>
              <a:t>jika</a:t>
            </a:r>
            <a:r>
              <a:rPr lang="en-US" sz="1200" dirty="0">
                <a:solidFill>
                  <a:srgbClr val="0070C0"/>
                </a:solidFill>
              </a:rPr>
              <a:t> </a:t>
            </a:r>
            <a:r>
              <a:rPr lang="en-US" sz="1200" dirty="0" err="1">
                <a:solidFill>
                  <a:srgbClr val="0070C0"/>
                </a:solidFill>
              </a:rPr>
              <a:t>diperlukan</a:t>
            </a:r>
            <a:endParaRPr lang="en-US" sz="1200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err="1">
                <a:solidFill>
                  <a:srgbClr val="0070C0"/>
                </a:solidFill>
              </a:rPr>
              <a:t>Dipersilahkan</a:t>
            </a:r>
            <a:r>
              <a:rPr lang="en-US" sz="1200" dirty="0">
                <a:solidFill>
                  <a:srgbClr val="0070C0"/>
                </a:solidFill>
              </a:rPr>
              <a:t> </a:t>
            </a:r>
            <a:r>
              <a:rPr lang="en-US" sz="1200" dirty="0" err="1">
                <a:solidFill>
                  <a:srgbClr val="0070C0"/>
                </a:solidFill>
              </a:rPr>
              <a:t>untuk</a:t>
            </a:r>
            <a:r>
              <a:rPr lang="en-US" sz="1200" dirty="0">
                <a:solidFill>
                  <a:srgbClr val="0070C0"/>
                </a:solidFill>
              </a:rPr>
              <a:t> </a:t>
            </a:r>
            <a:r>
              <a:rPr lang="en-US" sz="1200" dirty="0" err="1">
                <a:solidFill>
                  <a:srgbClr val="0070C0"/>
                </a:solidFill>
              </a:rPr>
              <a:t>menambah</a:t>
            </a:r>
            <a:r>
              <a:rPr lang="en-US" sz="1200" dirty="0">
                <a:solidFill>
                  <a:srgbClr val="0070C0"/>
                </a:solidFill>
              </a:rPr>
              <a:t> </a:t>
            </a:r>
            <a:r>
              <a:rPr lang="en-US" sz="1200" dirty="0" err="1">
                <a:solidFill>
                  <a:srgbClr val="0070C0"/>
                </a:solidFill>
              </a:rPr>
              <a:t>halaman</a:t>
            </a:r>
            <a:r>
              <a:rPr lang="en-US" sz="1200" dirty="0">
                <a:solidFill>
                  <a:srgbClr val="0070C0"/>
                </a:solidFill>
              </a:rPr>
              <a:t> </a:t>
            </a:r>
            <a:r>
              <a:rPr lang="en-US" sz="1200" dirty="0" err="1">
                <a:solidFill>
                  <a:srgbClr val="0070C0"/>
                </a:solidFill>
              </a:rPr>
              <a:t>jika</a:t>
            </a:r>
            <a:r>
              <a:rPr lang="en-US" sz="1200" dirty="0">
                <a:solidFill>
                  <a:srgbClr val="0070C0"/>
                </a:solidFill>
              </a:rPr>
              <a:t> </a:t>
            </a:r>
            <a:r>
              <a:rPr lang="en-US" sz="1200" dirty="0" err="1">
                <a:solidFill>
                  <a:srgbClr val="0070C0"/>
                </a:solidFill>
              </a:rPr>
              <a:t>diperlukan</a:t>
            </a:r>
            <a:r>
              <a:rPr lang="en-US" sz="1200" dirty="0">
                <a:solidFill>
                  <a:srgbClr val="0070C0"/>
                </a:solidFill>
              </a:rPr>
              <a:t>, </a:t>
            </a:r>
            <a:r>
              <a:rPr lang="en-US" sz="1200" dirty="0" err="1">
                <a:solidFill>
                  <a:srgbClr val="0070C0"/>
                </a:solidFill>
              </a:rPr>
              <a:t>tetapi</a:t>
            </a:r>
            <a:r>
              <a:rPr lang="en-US" sz="1200" dirty="0">
                <a:solidFill>
                  <a:srgbClr val="0070C0"/>
                </a:solidFill>
              </a:rPr>
              <a:t> </a:t>
            </a:r>
            <a:r>
              <a:rPr lang="en-US" sz="1200" dirty="0" err="1">
                <a:solidFill>
                  <a:srgbClr val="0070C0"/>
                </a:solidFill>
              </a:rPr>
              <a:t>tidak</a:t>
            </a:r>
            <a:r>
              <a:rPr lang="en-US" sz="1200" dirty="0">
                <a:solidFill>
                  <a:srgbClr val="0070C0"/>
                </a:solidFill>
              </a:rPr>
              <a:t> </a:t>
            </a:r>
            <a:r>
              <a:rPr lang="en-US" sz="1200" dirty="0" err="1">
                <a:solidFill>
                  <a:srgbClr val="0070C0"/>
                </a:solidFill>
              </a:rPr>
              <a:t>diperkenankan</a:t>
            </a:r>
            <a:r>
              <a:rPr lang="en-US" sz="1200" dirty="0">
                <a:solidFill>
                  <a:srgbClr val="0070C0"/>
                </a:solidFill>
              </a:rPr>
              <a:t> </a:t>
            </a:r>
            <a:r>
              <a:rPr lang="en-US" sz="1200" dirty="0" err="1">
                <a:solidFill>
                  <a:srgbClr val="0070C0"/>
                </a:solidFill>
              </a:rPr>
              <a:t>mengurangi</a:t>
            </a:r>
            <a:r>
              <a:rPr lang="en-US" sz="1200" dirty="0">
                <a:solidFill>
                  <a:srgbClr val="0070C0"/>
                </a:solidFill>
              </a:rPr>
              <a:t>, </a:t>
            </a:r>
            <a:r>
              <a:rPr lang="en-US" sz="1200" dirty="0" err="1">
                <a:solidFill>
                  <a:srgbClr val="0070C0"/>
                </a:solidFill>
              </a:rPr>
              <a:t>serta</a:t>
            </a:r>
            <a:r>
              <a:rPr lang="en-US" sz="1200" dirty="0">
                <a:solidFill>
                  <a:srgbClr val="0070C0"/>
                </a:solidFill>
              </a:rPr>
              <a:t> </a:t>
            </a:r>
            <a:r>
              <a:rPr lang="en-US" sz="1200" dirty="0" err="1">
                <a:solidFill>
                  <a:srgbClr val="0070C0"/>
                </a:solidFill>
              </a:rPr>
              <a:t>tidak</a:t>
            </a:r>
            <a:r>
              <a:rPr lang="en-US" sz="1200" dirty="0">
                <a:solidFill>
                  <a:srgbClr val="0070C0"/>
                </a:solidFill>
              </a:rPr>
              <a:t> </a:t>
            </a:r>
            <a:r>
              <a:rPr lang="en-US" sz="1200" dirty="0" err="1">
                <a:solidFill>
                  <a:srgbClr val="0070C0"/>
                </a:solidFill>
              </a:rPr>
              <a:t>mengubah</a:t>
            </a:r>
            <a:r>
              <a:rPr lang="en-US" sz="1200" dirty="0">
                <a:solidFill>
                  <a:srgbClr val="0070C0"/>
                </a:solidFill>
              </a:rPr>
              <a:t> </a:t>
            </a:r>
            <a:r>
              <a:rPr lang="en-US" sz="1200" dirty="0" err="1">
                <a:solidFill>
                  <a:srgbClr val="0070C0"/>
                </a:solidFill>
              </a:rPr>
              <a:t>substansi</a:t>
            </a:r>
            <a:r>
              <a:rPr lang="en-US" sz="1200" dirty="0">
                <a:solidFill>
                  <a:srgbClr val="0070C0"/>
                </a:solidFill>
              </a:rPr>
              <a:t> </a:t>
            </a:r>
            <a:r>
              <a:rPr lang="en-US" sz="1200" dirty="0" err="1">
                <a:solidFill>
                  <a:srgbClr val="0070C0"/>
                </a:solidFill>
              </a:rPr>
              <a:t>pelaporan</a:t>
            </a:r>
            <a:endParaRPr lang="en-US" sz="1200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70C0"/>
                </a:solidFill>
              </a:rPr>
              <a:t>Font </a:t>
            </a:r>
            <a:r>
              <a:rPr lang="en-US" sz="1200" dirty="0" err="1">
                <a:solidFill>
                  <a:srgbClr val="0070C0"/>
                </a:solidFill>
              </a:rPr>
              <a:t>jelas</a:t>
            </a:r>
            <a:r>
              <a:rPr lang="en-US" sz="1200" dirty="0">
                <a:solidFill>
                  <a:srgbClr val="0070C0"/>
                </a:solidFill>
              </a:rPr>
              <a:t> </a:t>
            </a:r>
            <a:r>
              <a:rPr lang="en-US" sz="1200" dirty="0" err="1">
                <a:solidFill>
                  <a:srgbClr val="0070C0"/>
                </a:solidFill>
              </a:rPr>
              <a:t>terbaca</a:t>
            </a:r>
            <a:r>
              <a:rPr lang="en-US" sz="1200" dirty="0">
                <a:solidFill>
                  <a:srgbClr val="0070C0"/>
                </a:solidFill>
              </a:rPr>
              <a:t>, </a:t>
            </a:r>
            <a:r>
              <a:rPr lang="en-US" sz="1200" dirty="0" err="1">
                <a:solidFill>
                  <a:srgbClr val="0070C0"/>
                </a:solidFill>
              </a:rPr>
              <a:t>ukuran</a:t>
            </a:r>
            <a:r>
              <a:rPr lang="en-US" sz="1200" dirty="0">
                <a:solidFill>
                  <a:srgbClr val="0070C0"/>
                </a:solidFill>
              </a:rPr>
              <a:t> </a:t>
            </a:r>
            <a:r>
              <a:rPr lang="en-US" sz="1200" dirty="0" err="1">
                <a:solidFill>
                  <a:srgbClr val="0070C0"/>
                </a:solidFill>
              </a:rPr>
              <a:t>menyesuaikan</a:t>
            </a:r>
            <a:r>
              <a:rPr lang="en-US" sz="1200" dirty="0">
                <a:solidFill>
                  <a:srgbClr val="0070C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347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3C9A4-7B91-524F-97BA-C341C6C1B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816" y="230984"/>
            <a:ext cx="7480610" cy="49351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PRODUK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6ABC2-65D8-E748-9853-6E99EEF39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815" y="942766"/>
            <a:ext cx="10982091" cy="5145800"/>
          </a:xfrm>
        </p:spPr>
        <p:txBody>
          <a:bodyPr/>
          <a:lstStyle/>
          <a:p>
            <a:r>
              <a:rPr lang="en-US" sz="2400" dirty="0" err="1"/>
              <a:t>Menjelaskan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sebelum</a:t>
            </a:r>
            <a:r>
              <a:rPr lang="en-US" sz="2400" dirty="0"/>
              <a:t> dan </a:t>
            </a:r>
            <a:r>
              <a:rPr lang="en-US" sz="2400" dirty="0" err="1"/>
              <a:t>sesudah</a:t>
            </a:r>
            <a:r>
              <a:rPr lang="en-US" sz="2400" dirty="0"/>
              <a:t> KBMI</a:t>
            </a:r>
          </a:p>
          <a:p>
            <a:r>
              <a:rPr lang="en-US" sz="2400" dirty="0" err="1"/>
              <a:t>Diisi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pointer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E81DB76-74FF-484D-BA35-A5826EFCCF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040752"/>
              </p:ext>
            </p:extLst>
          </p:nvPr>
        </p:nvGraphicFramePr>
        <p:xfrm>
          <a:off x="814039" y="1921448"/>
          <a:ext cx="9433932" cy="3608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079">
                  <a:extLst>
                    <a:ext uri="{9D8B030D-6E8A-4147-A177-3AD203B41FA5}">
                      <a16:colId xmlns:a16="http://schemas.microsoft.com/office/drawing/2014/main" val="3813608824"/>
                    </a:ext>
                  </a:extLst>
                </a:gridCol>
                <a:gridCol w="3874014">
                  <a:extLst>
                    <a:ext uri="{9D8B030D-6E8A-4147-A177-3AD203B41FA5}">
                      <a16:colId xmlns:a16="http://schemas.microsoft.com/office/drawing/2014/main" val="1932757387"/>
                    </a:ext>
                  </a:extLst>
                </a:gridCol>
                <a:gridCol w="2816839">
                  <a:extLst>
                    <a:ext uri="{9D8B030D-6E8A-4147-A177-3AD203B41FA5}">
                      <a16:colId xmlns:a16="http://schemas.microsoft.com/office/drawing/2014/main" val="1489242390"/>
                    </a:ext>
                  </a:extLst>
                </a:gridCol>
              </a:tblGrid>
              <a:tr h="865088">
                <a:tc>
                  <a:txBody>
                    <a:bodyPr/>
                    <a:lstStyle/>
                    <a:p>
                      <a:r>
                        <a:rPr lang="en-US" dirty="0" err="1"/>
                        <a:t>Kriteria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Sebelum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Sesudah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195261"/>
                  </a:ext>
                </a:extLst>
              </a:tr>
              <a:tr h="877104">
                <a:tc>
                  <a:txBody>
                    <a:bodyPr/>
                    <a:lstStyle/>
                    <a:p>
                      <a:r>
                        <a:rPr lang="en-US" dirty="0" err="1"/>
                        <a:t>Pengembangan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Produk</a:t>
                      </a:r>
                      <a:r>
                        <a:rPr lang="en-US" dirty="0"/>
                        <a:t> (</a:t>
                      </a:r>
                      <a:r>
                        <a:rPr lang="en-US" dirty="0" err="1"/>
                        <a:t>Kualitas</a:t>
                      </a:r>
                      <a:r>
                        <a:rPr lang="en-US" dirty="0"/>
                        <a:t>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5409171"/>
                  </a:ext>
                </a:extLst>
              </a:tr>
              <a:tr h="8771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Pengembangan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Produk</a:t>
                      </a:r>
                      <a:r>
                        <a:rPr lang="en-US" dirty="0"/>
                        <a:t> (</a:t>
                      </a:r>
                      <a:r>
                        <a:rPr lang="en-US" dirty="0" err="1"/>
                        <a:t>Kuantitas</a:t>
                      </a:r>
                      <a:r>
                        <a:rPr lang="en-US" dirty="0"/>
                        <a:t>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63860"/>
                  </a:ext>
                </a:extLst>
              </a:tr>
              <a:tr h="877104">
                <a:tc>
                  <a:txBody>
                    <a:bodyPr/>
                    <a:lstStyle/>
                    <a:p>
                      <a:r>
                        <a:rPr lang="en-US" dirty="0" err="1"/>
                        <a:t>Dll</a:t>
                      </a:r>
                      <a:r>
                        <a:rPr lang="en-US" dirty="0"/>
                        <a:t> (</a:t>
                      </a:r>
                      <a:r>
                        <a:rPr lang="en-US" dirty="0" err="1"/>
                        <a:t>Dapat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menambahkan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kriteria</a:t>
                      </a:r>
                      <a:r>
                        <a:rPr lang="en-US" dirty="0"/>
                        <a:t> lain yang </a:t>
                      </a:r>
                      <a:r>
                        <a:rPr lang="en-US" dirty="0" err="1"/>
                        <a:t>berkaitan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produk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45906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2457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3C9A4-7B91-524F-97BA-C341C6C1B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243" y="2056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PELANGGAN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6ABC2-65D8-E748-9853-6E99EEF39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024" y="1033889"/>
            <a:ext cx="10515600" cy="939877"/>
          </a:xfrm>
        </p:spPr>
        <p:txBody>
          <a:bodyPr/>
          <a:lstStyle/>
          <a:p>
            <a:r>
              <a:rPr lang="en-US" sz="2400" dirty="0" err="1"/>
              <a:t>Menjelaskan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sebelum</a:t>
            </a:r>
            <a:r>
              <a:rPr lang="en-US" sz="2400" dirty="0"/>
              <a:t> dan </a:t>
            </a:r>
            <a:r>
              <a:rPr lang="en-US" sz="2400" dirty="0" err="1"/>
              <a:t>sesudah</a:t>
            </a:r>
            <a:r>
              <a:rPr lang="en-US" sz="2400" dirty="0"/>
              <a:t> KBMI</a:t>
            </a:r>
          </a:p>
          <a:p>
            <a:r>
              <a:rPr lang="en-US" sz="2400" dirty="0" err="1"/>
              <a:t>Diisi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pointer</a:t>
            </a:r>
          </a:p>
          <a:p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8BD4EC1-6653-E944-A5C9-3307C14846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771906"/>
              </p:ext>
            </p:extLst>
          </p:nvPr>
        </p:nvGraphicFramePr>
        <p:xfrm>
          <a:off x="638097" y="2182666"/>
          <a:ext cx="9297639" cy="2879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9213">
                  <a:extLst>
                    <a:ext uri="{9D8B030D-6E8A-4147-A177-3AD203B41FA5}">
                      <a16:colId xmlns:a16="http://schemas.microsoft.com/office/drawing/2014/main" val="2798773326"/>
                    </a:ext>
                  </a:extLst>
                </a:gridCol>
                <a:gridCol w="3099213">
                  <a:extLst>
                    <a:ext uri="{9D8B030D-6E8A-4147-A177-3AD203B41FA5}">
                      <a16:colId xmlns:a16="http://schemas.microsoft.com/office/drawing/2014/main" val="3683042595"/>
                    </a:ext>
                  </a:extLst>
                </a:gridCol>
                <a:gridCol w="3099213">
                  <a:extLst>
                    <a:ext uri="{9D8B030D-6E8A-4147-A177-3AD203B41FA5}">
                      <a16:colId xmlns:a16="http://schemas.microsoft.com/office/drawing/2014/main" val="3084390554"/>
                    </a:ext>
                  </a:extLst>
                </a:gridCol>
              </a:tblGrid>
              <a:tr h="445422">
                <a:tc>
                  <a:txBody>
                    <a:bodyPr/>
                    <a:lstStyle/>
                    <a:p>
                      <a:r>
                        <a:rPr lang="en-US" dirty="0" err="1"/>
                        <a:t>Kriteria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Sebelum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Sesudah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470870"/>
                  </a:ext>
                </a:extLst>
              </a:tr>
              <a:tr h="445422">
                <a:tc>
                  <a:txBody>
                    <a:bodyPr/>
                    <a:lstStyle/>
                    <a:p>
                      <a:r>
                        <a:rPr lang="en-US" dirty="0" err="1"/>
                        <a:t>Jumlah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Pelanggan</a:t>
                      </a:r>
                      <a:r>
                        <a:rPr lang="en-US" dirty="0"/>
                        <a:t> (Rata-rata)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6949557"/>
                  </a:ext>
                </a:extLst>
              </a:tr>
              <a:tr h="445422">
                <a:tc>
                  <a:txBody>
                    <a:bodyPr/>
                    <a:lstStyle/>
                    <a:p>
                      <a:r>
                        <a:rPr lang="en-US" dirty="0" err="1"/>
                        <a:t>Jumlah</a:t>
                      </a:r>
                      <a:r>
                        <a:rPr lang="en-US" dirty="0"/>
                        <a:t> </a:t>
                      </a:r>
                      <a:r>
                        <a:rPr lang="en-US" i="1" dirty="0"/>
                        <a:t>loyal customer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371850"/>
                  </a:ext>
                </a:extLst>
              </a:tr>
              <a:tr h="445422">
                <a:tc>
                  <a:txBody>
                    <a:bodyPr/>
                    <a:lstStyle/>
                    <a:p>
                      <a:r>
                        <a:rPr lang="en-US" i="0" dirty="0" err="1"/>
                        <a:t>Testimoni</a:t>
                      </a:r>
                      <a:r>
                        <a:rPr lang="en-US" i="0" dirty="0"/>
                        <a:t> </a:t>
                      </a:r>
                      <a:r>
                        <a:rPr lang="en-US" i="0" dirty="0" err="1"/>
                        <a:t>pelanggan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146761"/>
                  </a:ext>
                </a:extLst>
              </a:tr>
              <a:tr h="1098301">
                <a:tc>
                  <a:txBody>
                    <a:bodyPr/>
                    <a:lstStyle/>
                    <a:p>
                      <a:r>
                        <a:rPr lang="en-US" i="0" dirty="0" err="1"/>
                        <a:t>Dll</a:t>
                      </a:r>
                      <a:r>
                        <a:rPr lang="en-US" i="0" dirty="0"/>
                        <a:t> (</a:t>
                      </a:r>
                      <a:r>
                        <a:rPr lang="en-US" dirty="0" err="1"/>
                        <a:t>Dapat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menambahkan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kriteria</a:t>
                      </a:r>
                      <a:r>
                        <a:rPr lang="en-US" dirty="0"/>
                        <a:t> lain yang </a:t>
                      </a:r>
                      <a:r>
                        <a:rPr lang="en-US" dirty="0" err="1"/>
                        <a:t>berkaitan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pelanggan</a:t>
                      </a:r>
                      <a:r>
                        <a:rPr lang="en-US" dirty="0"/>
                        <a:t>)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1618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6938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3C9A4-7B91-524F-97BA-C341C6C1B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337" y="0"/>
            <a:ext cx="10515600" cy="1325563"/>
          </a:xfrm>
        </p:spPr>
        <p:txBody>
          <a:bodyPr/>
          <a:lstStyle/>
          <a:p>
            <a:r>
              <a:rPr lang="en-US" sz="4000" b="1" dirty="0"/>
              <a:t>PEMASARAN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6ABC2-65D8-E748-9853-6E99EEF39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396" y="998887"/>
            <a:ext cx="10515600" cy="4351338"/>
          </a:xfrm>
        </p:spPr>
        <p:txBody>
          <a:bodyPr/>
          <a:lstStyle/>
          <a:p>
            <a:r>
              <a:rPr lang="en-US" sz="2400" dirty="0" err="1"/>
              <a:t>Menjelaskan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sebelum</a:t>
            </a:r>
            <a:r>
              <a:rPr lang="en-US" sz="2400" dirty="0"/>
              <a:t> dan </a:t>
            </a:r>
            <a:r>
              <a:rPr lang="en-US" sz="2400" dirty="0" err="1"/>
              <a:t>sesudah</a:t>
            </a:r>
            <a:r>
              <a:rPr lang="en-US" sz="2400" dirty="0"/>
              <a:t> KBMI</a:t>
            </a:r>
          </a:p>
          <a:p>
            <a:r>
              <a:rPr lang="en-US" sz="2400" dirty="0" err="1"/>
              <a:t>Diisi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pointer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1D805B6-05FE-B141-9728-D481BEE524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060571"/>
              </p:ext>
            </p:extLst>
          </p:nvPr>
        </p:nvGraphicFramePr>
        <p:xfrm>
          <a:off x="802888" y="2324450"/>
          <a:ext cx="9077091" cy="3025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5697">
                  <a:extLst>
                    <a:ext uri="{9D8B030D-6E8A-4147-A177-3AD203B41FA5}">
                      <a16:colId xmlns:a16="http://schemas.microsoft.com/office/drawing/2014/main" val="3378073707"/>
                    </a:ext>
                  </a:extLst>
                </a:gridCol>
                <a:gridCol w="3025697">
                  <a:extLst>
                    <a:ext uri="{9D8B030D-6E8A-4147-A177-3AD203B41FA5}">
                      <a16:colId xmlns:a16="http://schemas.microsoft.com/office/drawing/2014/main" val="1762935175"/>
                    </a:ext>
                  </a:extLst>
                </a:gridCol>
                <a:gridCol w="3025697">
                  <a:extLst>
                    <a:ext uri="{9D8B030D-6E8A-4147-A177-3AD203B41FA5}">
                      <a16:colId xmlns:a16="http://schemas.microsoft.com/office/drawing/2014/main" val="3458568738"/>
                    </a:ext>
                  </a:extLst>
                </a:gridCol>
              </a:tblGrid>
              <a:tr h="553587">
                <a:tc>
                  <a:txBody>
                    <a:bodyPr/>
                    <a:lstStyle/>
                    <a:p>
                      <a:r>
                        <a:rPr lang="en-US" dirty="0" err="1"/>
                        <a:t>Kriteria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Sebelum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Sesudah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535272"/>
                  </a:ext>
                </a:extLst>
              </a:tr>
              <a:tr h="553587">
                <a:tc>
                  <a:txBody>
                    <a:bodyPr/>
                    <a:lstStyle/>
                    <a:p>
                      <a:r>
                        <a:rPr lang="en-US" dirty="0"/>
                        <a:t>Strategi </a:t>
                      </a:r>
                      <a:r>
                        <a:rPr lang="en-US" dirty="0" err="1"/>
                        <a:t>Pemasaran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74223"/>
                  </a:ext>
                </a:extLst>
              </a:tr>
              <a:tr h="553587">
                <a:tc>
                  <a:txBody>
                    <a:bodyPr/>
                    <a:lstStyle/>
                    <a:p>
                      <a:r>
                        <a:rPr lang="en-US" dirty="0" err="1"/>
                        <a:t>Jangkauan</a:t>
                      </a:r>
                      <a:r>
                        <a:rPr lang="en-US" dirty="0"/>
                        <a:t> Pasar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211712"/>
                  </a:ext>
                </a:extLst>
              </a:tr>
              <a:tr h="13650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 err="1"/>
                        <a:t>Dll</a:t>
                      </a:r>
                      <a:r>
                        <a:rPr lang="en-US" i="0" dirty="0"/>
                        <a:t> (</a:t>
                      </a:r>
                      <a:r>
                        <a:rPr lang="en-US" dirty="0" err="1"/>
                        <a:t>Dapat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menambahkan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kriteria</a:t>
                      </a:r>
                      <a:r>
                        <a:rPr lang="en-US" dirty="0"/>
                        <a:t> lain yang </a:t>
                      </a:r>
                      <a:r>
                        <a:rPr lang="en-US" dirty="0" err="1"/>
                        <a:t>berkaitan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pemasaran</a:t>
                      </a:r>
                      <a:r>
                        <a:rPr lang="en-US" dirty="0"/>
                        <a:t>)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6395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739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3C9A4-7B91-524F-97BA-C341C6C1B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825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OPERASIONAL</a:t>
            </a:r>
            <a:r>
              <a:rPr lang="en-ID" sz="4000" dirty="0">
                <a:effectLst/>
              </a:rPr>
              <a:t> 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6ABC2-65D8-E748-9853-6E99EEF39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186" y="955829"/>
            <a:ext cx="10515600" cy="4351338"/>
          </a:xfrm>
        </p:spPr>
        <p:txBody>
          <a:bodyPr/>
          <a:lstStyle/>
          <a:p>
            <a:r>
              <a:rPr lang="en-US" sz="2400" dirty="0" err="1"/>
              <a:t>Menjelaskan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sebelum</a:t>
            </a:r>
            <a:r>
              <a:rPr lang="en-US" sz="2400" dirty="0"/>
              <a:t> dan </a:t>
            </a:r>
            <a:r>
              <a:rPr lang="en-US" sz="2400" dirty="0" err="1"/>
              <a:t>sesudah</a:t>
            </a:r>
            <a:r>
              <a:rPr lang="en-US" sz="2400" dirty="0"/>
              <a:t> KBMI</a:t>
            </a:r>
          </a:p>
          <a:p>
            <a:r>
              <a:rPr lang="en-US" sz="2400" dirty="0" err="1"/>
              <a:t>Diisi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pointer</a:t>
            </a:r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46F9F5E-6309-6F4B-AFE2-58EB1C84BD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54543"/>
              </p:ext>
            </p:extLst>
          </p:nvPr>
        </p:nvGraphicFramePr>
        <p:xfrm>
          <a:off x="426226" y="2281390"/>
          <a:ext cx="9989013" cy="2837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9671">
                  <a:extLst>
                    <a:ext uri="{9D8B030D-6E8A-4147-A177-3AD203B41FA5}">
                      <a16:colId xmlns:a16="http://schemas.microsoft.com/office/drawing/2014/main" val="2543426128"/>
                    </a:ext>
                  </a:extLst>
                </a:gridCol>
                <a:gridCol w="3329671">
                  <a:extLst>
                    <a:ext uri="{9D8B030D-6E8A-4147-A177-3AD203B41FA5}">
                      <a16:colId xmlns:a16="http://schemas.microsoft.com/office/drawing/2014/main" val="164243444"/>
                    </a:ext>
                  </a:extLst>
                </a:gridCol>
                <a:gridCol w="3329671">
                  <a:extLst>
                    <a:ext uri="{9D8B030D-6E8A-4147-A177-3AD203B41FA5}">
                      <a16:colId xmlns:a16="http://schemas.microsoft.com/office/drawing/2014/main" val="913439711"/>
                    </a:ext>
                  </a:extLst>
                </a:gridCol>
              </a:tblGrid>
              <a:tr h="605279">
                <a:tc>
                  <a:txBody>
                    <a:bodyPr/>
                    <a:lstStyle/>
                    <a:p>
                      <a:r>
                        <a:rPr lang="en-US" dirty="0" err="1"/>
                        <a:t>Kriteria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Sebelum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Sesudah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0909158"/>
                  </a:ext>
                </a:extLst>
              </a:tr>
              <a:tr h="605279">
                <a:tc>
                  <a:txBody>
                    <a:bodyPr/>
                    <a:lstStyle/>
                    <a:p>
                      <a:r>
                        <a:rPr lang="en-US" dirty="0" err="1"/>
                        <a:t>Efektivitas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Produksi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9656953"/>
                  </a:ext>
                </a:extLst>
              </a:tr>
              <a:tr h="605279">
                <a:tc>
                  <a:txBody>
                    <a:bodyPr/>
                    <a:lstStyle/>
                    <a:p>
                      <a:r>
                        <a:rPr lang="en-US" dirty="0" err="1"/>
                        <a:t>Efisiensi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Produksi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5249093"/>
                  </a:ext>
                </a:extLst>
              </a:tr>
              <a:tr h="1021183">
                <a:tc>
                  <a:txBody>
                    <a:bodyPr/>
                    <a:lstStyle/>
                    <a:p>
                      <a:r>
                        <a:rPr lang="en-US" dirty="0" err="1"/>
                        <a:t>Dll</a:t>
                      </a:r>
                      <a:r>
                        <a:rPr lang="en-US" dirty="0"/>
                        <a:t> (</a:t>
                      </a:r>
                      <a:r>
                        <a:rPr lang="en-US" dirty="0" err="1"/>
                        <a:t>Dapat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menambahkan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kriteria</a:t>
                      </a:r>
                      <a:r>
                        <a:rPr lang="en-US" dirty="0"/>
                        <a:t> lain yang </a:t>
                      </a:r>
                      <a:r>
                        <a:rPr lang="en-US" dirty="0" err="1"/>
                        <a:t>berkaitan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operasional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953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3722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3C9A4-7B91-524F-97BA-C341C6C1B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942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 err="1"/>
              <a:t>Keuangan</a:t>
            </a:r>
            <a:r>
              <a:rPr lang="en-US" sz="4000" b="1" dirty="0"/>
              <a:t> </a:t>
            </a:r>
            <a:r>
              <a:rPr lang="en-US" sz="4000" b="1" i="1" dirty="0"/>
              <a:t>(cash flow)</a:t>
            </a:r>
            <a:endParaRPr lang="en-ID" sz="40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6ABC2-65D8-E748-9853-6E99EEF39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303" y="986114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 err="1"/>
              <a:t>Menjelaskan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sebelum</a:t>
            </a:r>
            <a:r>
              <a:rPr lang="en-US" sz="2400" dirty="0"/>
              <a:t> dan </a:t>
            </a:r>
            <a:r>
              <a:rPr lang="en-US" sz="2400" dirty="0" err="1"/>
              <a:t>sesudah</a:t>
            </a:r>
            <a:r>
              <a:rPr lang="en-US" sz="2400" dirty="0"/>
              <a:t> KBMI</a:t>
            </a:r>
          </a:p>
          <a:p>
            <a:r>
              <a:rPr lang="en-US" sz="2400" dirty="0" err="1"/>
              <a:t>Dalam</a:t>
            </a:r>
            <a:r>
              <a:rPr lang="en-US" sz="2400" dirty="0"/>
              <a:t> Nilai Rupiah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54573D6-8275-C240-9190-FE9ABEC5F4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120759"/>
              </p:ext>
            </p:extLst>
          </p:nvPr>
        </p:nvGraphicFramePr>
        <p:xfrm>
          <a:off x="557561" y="2207941"/>
          <a:ext cx="9144000" cy="27423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46398201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91897808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51377472"/>
                    </a:ext>
                  </a:extLst>
                </a:gridCol>
              </a:tblGrid>
              <a:tr h="609301">
                <a:tc>
                  <a:txBody>
                    <a:bodyPr/>
                    <a:lstStyle/>
                    <a:p>
                      <a:r>
                        <a:rPr lang="en-US" dirty="0" err="1"/>
                        <a:t>Kriteria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Sebelum</a:t>
                      </a:r>
                      <a:r>
                        <a:rPr lang="en-US" dirty="0"/>
                        <a:t> (Rp)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Sesudah</a:t>
                      </a:r>
                      <a:r>
                        <a:rPr lang="en-US" dirty="0"/>
                        <a:t> (Rp)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6431189"/>
                  </a:ext>
                </a:extLst>
              </a:tr>
              <a:tr h="609301">
                <a:tc>
                  <a:txBody>
                    <a:bodyPr/>
                    <a:lstStyle/>
                    <a:p>
                      <a:r>
                        <a:rPr lang="en-US" dirty="0" err="1"/>
                        <a:t>Pendapatan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396893"/>
                  </a:ext>
                </a:extLst>
              </a:tr>
              <a:tr h="609301">
                <a:tc>
                  <a:txBody>
                    <a:bodyPr/>
                    <a:lstStyle/>
                    <a:p>
                      <a:r>
                        <a:rPr lang="en-US" dirty="0" err="1"/>
                        <a:t>Laba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bersih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6134074"/>
                  </a:ext>
                </a:extLst>
              </a:tr>
              <a:tr h="609301">
                <a:tc>
                  <a:txBody>
                    <a:bodyPr/>
                    <a:lstStyle/>
                    <a:p>
                      <a:r>
                        <a:rPr lang="en-US" dirty="0" err="1"/>
                        <a:t>Dll</a:t>
                      </a:r>
                      <a:r>
                        <a:rPr lang="en-US" dirty="0"/>
                        <a:t> </a:t>
                      </a:r>
                      <a:r>
                        <a:rPr lang="en-US" i="0" dirty="0"/>
                        <a:t>(</a:t>
                      </a:r>
                      <a:r>
                        <a:rPr lang="en-US" dirty="0" err="1"/>
                        <a:t>Dapat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menambahkan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kriteria</a:t>
                      </a:r>
                      <a:r>
                        <a:rPr lang="en-US" dirty="0"/>
                        <a:t> lain yang </a:t>
                      </a:r>
                      <a:r>
                        <a:rPr lang="en-US" dirty="0" err="1"/>
                        <a:t>berkaitan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keuangan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891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7298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A789D-88FA-2942-B6DB-0FCD280A9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547" y="1825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KENDALA/HAMBATAN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8D825-80DE-E94E-B2B4-3C7607ACA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512" y="1343818"/>
            <a:ext cx="10515600" cy="4351338"/>
          </a:xfrm>
        </p:spPr>
        <p:txBody>
          <a:bodyPr/>
          <a:lstStyle/>
          <a:p>
            <a:r>
              <a:rPr lang="en-US" sz="2400" dirty="0"/>
              <a:t>Jika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kendala</a:t>
            </a:r>
            <a:r>
              <a:rPr lang="en-US" sz="2400" dirty="0"/>
              <a:t> </a:t>
            </a:r>
            <a:r>
              <a:rPr lang="en-US" sz="2400" dirty="0" err="1"/>
              <a:t>didalam</a:t>
            </a:r>
            <a:r>
              <a:rPr lang="en-US" sz="2400" dirty="0"/>
              <a:t> </a:t>
            </a:r>
            <a:r>
              <a:rPr lang="en-US" sz="2400" dirty="0" err="1"/>
              <a:t>menjalankan</a:t>
            </a:r>
            <a:r>
              <a:rPr lang="en-US" sz="2400" dirty="0"/>
              <a:t> </a:t>
            </a:r>
            <a:r>
              <a:rPr lang="en-US" sz="2400" dirty="0" err="1"/>
              <a:t>pengembangan</a:t>
            </a:r>
            <a:r>
              <a:rPr lang="en-US" sz="2400" dirty="0"/>
              <a:t> </a:t>
            </a:r>
            <a:r>
              <a:rPr lang="en-US" sz="2400" dirty="0" err="1"/>
              <a:t>usaha</a:t>
            </a:r>
            <a:r>
              <a:rPr lang="en-US" sz="2400" dirty="0"/>
              <a:t>, </a:t>
            </a:r>
            <a:r>
              <a:rPr lang="en-US" sz="2400" dirty="0" err="1"/>
              <a:t>mohon</a:t>
            </a:r>
            <a:r>
              <a:rPr lang="en-US" sz="2400" dirty="0"/>
              <a:t> </a:t>
            </a:r>
            <a:r>
              <a:rPr lang="en-US" sz="2400" dirty="0" err="1"/>
              <a:t>dituliskan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pointer di </a:t>
            </a:r>
            <a:r>
              <a:rPr lang="en-US" sz="2400" dirty="0" err="1"/>
              <a:t>bawah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 err="1"/>
              <a:t>Contoh</a:t>
            </a:r>
            <a:r>
              <a:rPr lang="en-US" sz="2400" dirty="0"/>
              <a:t>:</a:t>
            </a:r>
          </a:p>
          <a:p>
            <a:pPr marL="514350" indent="-514350">
              <a:buAutoNum type="arabicPeriod"/>
            </a:pPr>
            <a:r>
              <a:rPr lang="en-US" sz="2400" dirty="0"/>
              <a:t>Harga yang </a:t>
            </a:r>
            <a:r>
              <a:rPr lang="en-US" sz="2400" dirty="0" err="1"/>
              <a:t>sulit</a:t>
            </a:r>
            <a:r>
              <a:rPr lang="en-US" sz="2400" dirty="0"/>
              <a:t> </a:t>
            </a:r>
            <a:r>
              <a:rPr lang="en-US" sz="2400" dirty="0" err="1"/>
              <a:t>terjangkau</a:t>
            </a:r>
            <a:r>
              <a:rPr lang="en-US" sz="2400" dirty="0"/>
              <a:t> oleh customer</a:t>
            </a:r>
          </a:p>
          <a:p>
            <a:pPr marL="514350" indent="-514350">
              <a:buAutoNum type="arabicPeriod"/>
            </a:pP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Pandemi</a:t>
            </a:r>
            <a:r>
              <a:rPr lang="en-US" sz="2400" dirty="0"/>
              <a:t>, </a:t>
            </a:r>
            <a:r>
              <a:rPr lang="en-US" sz="2400" dirty="0" err="1"/>
              <a:t>dll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06319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CAC8B-A3FC-FB40-9BAB-9F4FA7772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907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TIM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2C6ED-A5A6-6D4D-A049-883366BEC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268" y="1325563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 err="1"/>
              <a:t>Foto</a:t>
            </a:r>
            <a:r>
              <a:rPr lang="en-US" sz="2400" dirty="0"/>
              <a:t> </a:t>
            </a:r>
            <a:r>
              <a:rPr lang="en-US" sz="2400" dirty="0" err="1"/>
              <a:t>ketua</a:t>
            </a:r>
            <a:r>
              <a:rPr lang="en-US" sz="2400" dirty="0"/>
              <a:t> dan </a:t>
            </a:r>
            <a:r>
              <a:rPr lang="en-US" sz="2400" dirty="0" err="1"/>
              <a:t>anggota</a:t>
            </a:r>
            <a:r>
              <a:rPr lang="en-US" sz="2400" dirty="0"/>
              <a:t> </a:t>
            </a:r>
            <a:r>
              <a:rPr lang="en-US" sz="2400" dirty="0" err="1"/>
              <a:t>tim</a:t>
            </a:r>
            <a:endParaRPr lang="en-US" sz="2400" dirty="0"/>
          </a:p>
          <a:p>
            <a:r>
              <a:rPr lang="en-US" sz="2400" dirty="0" err="1"/>
              <a:t>Foto</a:t>
            </a:r>
            <a:r>
              <a:rPr lang="en-US" sz="2400" dirty="0"/>
              <a:t> </a:t>
            </a:r>
            <a:r>
              <a:rPr lang="en-US" sz="2400" dirty="0" err="1"/>
              <a:t>dosen</a:t>
            </a:r>
            <a:r>
              <a:rPr lang="en-US" sz="2400" dirty="0"/>
              <a:t> </a:t>
            </a:r>
            <a:r>
              <a:rPr lang="en-US" sz="2400" dirty="0" err="1"/>
              <a:t>pendamping</a:t>
            </a:r>
            <a:r>
              <a:rPr lang="en-US" sz="2400" dirty="0"/>
              <a:t>/</a:t>
            </a:r>
            <a:r>
              <a:rPr lang="en-US" sz="2400" dirty="0" err="1"/>
              <a:t>pembimbing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0961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B56A8-31C5-3345-B3CD-6A17CEF92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LAMPIRAN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23207-FD3D-8F48-A796-8E8622D68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Dokumentasi</a:t>
            </a:r>
            <a:r>
              <a:rPr lang="en-US" dirty="0"/>
              <a:t> pada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yang </a:t>
            </a:r>
            <a:r>
              <a:rPr lang="en-US" dirty="0" err="1"/>
              <a:t>dinilai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, </a:t>
            </a:r>
            <a:r>
              <a:rPr lang="en-US" dirty="0" err="1"/>
              <a:t>pelanggan</a:t>
            </a:r>
            <a:r>
              <a:rPr lang="en-US" dirty="0"/>
              <a:t>, </a:t>
            </a:r>
            <a:r>
              <a:rPr lang="en-US" dirty="0" err="1"/>
              <a:t>pemasaran</a:t>
            </a:r>
            <a:r>
              <a:rPr lang="en-US" dirty="0"/>
              <a:t>, </a:t>
            </a:r>
            <a:r>
              <a:rPr lang="en-US" dirty="0" err="1"/>
              <a:t>operasional</a:t>
            </a:r>
            <a:r>
              <a:rPr lang="en-US" dirty="0"/>
              <a:t>, dan </a:t>
            </a:r>
            <a:r>
              <a:rPr lang="en-US" dirty="0" err="1"/>
              <a:t>keuangan</a:t>
            </a:r>
            <a:endParaRPr lang="en-US" dirty="0"/>
          </a:p>
          <a:p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dan </a:t>
            </a:r>
            <a:r>
              <a:rPr lang="en-US" i="1" dirty="0"/>
              <a:t>share location </a:t>
            </a:r>
            <a:r>
              <a:rPr lang="en-US" dirty="0"/>
              <a:t>(</a:t>
            </a:r>
            <a:r>
              <a:rPr lang="en-US" dirty="0" err="1"/>
              <a:t>alamat</a:t>
            </a:r>
            <a:r>
              <a:rPr lang="en-US" dirty="0"/>
              <a:t> dan </a:t>
            </a:r>
            <a:r>
              <a:rPr lang="en-US" dirty="0" err="1"/>
              <a:t>url</a:t>
            </a:r>
            <a:r>
              <a:rPr lang="en-US" dirty="0"/>
              <a:t>/link)</a:t>
            </a:r>
            <a:endParaRPr lang="en-US" i="1" dirty="0"/>
          </a:p>
          <a:p>
            <a:r>
              <a:rPr lang="en-US" dirty="0" err="1"/>
              <a:t>Legalitas</a:t>
            </a:r>
            <a:r>
              <a:rPr lang="en-US" dirty="0"/>
              <a:t> (Jika </a:t>
            </a:r>
            <a:r>
              <a:rPr lang="en-US" dirty="0" err="1"/>
              <a:t>ada</a:t>
            </a:r>
            <a:r>
              <a:rPr lang="en-US" dirty="0"/>
              <a:t>)</a:t>
            </a:r>
            <a:endParaRPr lang="en-US" b="1" dirty="0"/>
          </a:p>
          <a:p>
            <a:r>
              <a:rPr lang="en-US" b="1" dirty="0"/>
              <a:t>(Bukti </a:t>
            </a:r>
            <a:r>
              <a:rPr lang="en-US" b="1" dirty="0" err="1"/>
              <a:t>Pembelanjaan</a:t>
            </a:r>
            <a:r>
              <a:rPr lang="en-US" b="1" dirty="0"/>
              <a:t> dana </a:t>
            </a:r>
            <a:r>
              <a:rPr lang="en-US" b="1" dirty="0" err="1"/>
              <a:t>termin</a:t>
            </a:r>
            <a:r>
              <a:rPr lang="en-US" b="1"/>
              <a:t> 1 </a:t>
            </a:r>
            <a:r>
              <a:rPr lang="en-US" b="1" dirty="0"/>
              <a:t>(Nota, </a:t>
            </a:r>
            <a:r>
              <a:rPr lang="en-US" b="1" dirty="0" err="1"/>
              <a:t>kuitansi</a:t>
            </a:r>
            <a:r>
              <a:rPr lang="en-US" b="1" dirty="0"/>
              <a:t>, </a:t>
            </a:r>
            <a:r>
              <a:rPr lang="en-US" b="1" dirty="0" err="1"/>
              <a:t>dll</a:t>
            </a:r>
            <a:r>
              <a:rPr lang="en-US" b="1" dirty="0"/>
              <a:t>)</a:t>
            </a:r>
            <a:endParaRPr lang="en-ID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218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</TotalTime>
  <Words>342</Words>
  <Application>Microsoft Macintosh PowerPoint</Application>
  <PresentationFormat>Widescreen</PresentationFormat>
  <Paragraphs>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Halaman cover LAPORAN KEMAJUAN  KEGIATAN BERWIRAUSAHA MAHASISWA INDONESIA (KBMI) 2021</vt:lpstr>
      <vt:lpstr>PRODUK</vt:lpstr>
      <vt:lpstr>PELANGGAN</vt:lpstr>
      <vt:lpstr>PEMASARAN</vt:lpstr>
      <vt:lpstr>OPERASIONAL </vt:lpstr>
      <vt:lpstr>Keuangan (cash flow)</vt:lpstr>
      <vt:lpstr>KENDALA/HAMBATAN</vt:lpstr>
      <vt:lpstr>TIM</vt:lpstr>
      <vt:lpstr>LAMPIRAN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Halaman cover</dc:title>
  <dc:creator>Wachyu Hari Haji</dc:creator>
  <cp:lastModifiedBy>uwes chaeruman</cp:lastModifiedBy>
  <cp:revision>23</cp:revision>
  <dcterms:created xsi:type="dcterms:W3CDTF">2020-10-12T13:46:37Z</dcterms:created>
  <dcterms:modified xsi:type="dcterms:W3CDTF">2021-08-12T03:49:39Z</dcterms:modified>
</cp:coreProperties>
</file>